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301" r:id="rId3"/>
    <p:sldId id="302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1" r:id="rId23"/>
    <p:sldId id="282" r:id="rId24"/>
    <p:sldId id="284" r:id="rId25"/>
    <p:sldId id="283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60"/>
  </p:normalViewPr>
  <p:slideViewPr>
    <p:cSldViewPr>
      <p:cViewPr varScale="1">
        <p:scale>
          <a:sx n="103" d="100"/>
          <a:sy n="103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006C0-5324-4E3F-B7AA-D15553B0E47F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6A5FE-A903-4684-BFF5-B355F9E28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006C0-5324-4E3F-B7AA-D15553B0E47F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6A5FE-A903-4684-BFF5-B355F9E28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006C0-5324-4E3F-B7AA-D15553B0E47F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6A5FE-A903-4684-BFF5-B355F9E28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006C0-5324-4E3F-B7AA-D15553B0E47F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6A5FE-A903-4684-BFF5-B355F9E28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006C0-5324-4E3F-B7AA-D15553B0E47F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6A5FE-A903-4684-BFF5-B355F9E28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006C0-5324-4E3F-B7AA-D15553B0E47F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6A5FE-A903-4684-BFF5-B355F9E28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006C0-5324-4E3F-B7AA-D15553B0E47F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6A5FE-A903-4684-BFF5-B355F9E28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006C0-5324-4E3F-B7AA-D15553B0E47F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6A5FE-A903-4684-BFF5-B355F9E28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006C0-5324-4E3F-B7AA-D15553B0E47F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6A5FE-A903-4684-BFF5-B355F9E28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006C0-5324-4E3F-B7AA-D15553B0E47F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6A5FE-A903-4684-BFF5-B355F9E28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006C0-5324-4E3F-B7AA-D15553B0E47F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6A5FE-A903-4684-BFF5-B355F9E28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006C0-5324-4E3F-B7AA-D15553B0E47F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6A5FE-A903-4684-BFF5-B355F9E28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Math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test is 60 questions.</a:t>
            </a:r>
          </a:p>
          <a:p>
            <a:r>
              <a:rPr lang="en-US" dirty="0" smtClean="0"/>
              <a:t>You have 60 minutes to complete the test.</a:t>
            </a:r>
          </a:p>
          <a:p>
            <a:r>
              <a:rPr lang="en-US" dirty="0" smtClean="0"/>
              <a:t>1 is the lowest score possible and 36 is the highest possible.</a:t>
            </a:r>
          </a:p>
          <a:p>
            <a:r>
              <a:rPr lang="en-US" dirty="0" smtClean="0"/>
              <a:t>If you can get half (30) the questions correct, you will receive a score of 20, which is very respectable!!!!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ratio is a statement about the relationship between two quantities. The ratio between x and y can be expressed as </a:t>
            </a:r>
            <a:r>
              <a:rPr lang="en-US" dirty="0" err="1" smtClean="0"/>
              <a:t>x÷y</a:t>
            </a:r>
            <a:r>
              <a:rPr lang="en-US" dirty="0" smtClean="0"/>
              <a:t>, x/y, or x:y</a:t>
            </a:r>
          </a:p>
          <a:p>
            <a:pPr>
              <a:buNone/>
            </a:pPr>
            <a:r>
              <a:rPr lang="en-US" dirty="0" smtClean="0"/>
              <a:t>		e.g.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Ratios</a:t>
            </a:r>
            <a:endParaRPr lang="en-US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3124200"/>
            <a:ext cx="1552575" cy="1114425"/>
          </a:xfrm>
          <a:prstGeom prst="rect">
            <a:avLst/>
          </a:prstGeom>
          <a:noFill/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4419600"/>
            <a:ext cx="7482095" cy="1104900"/>
          </a:xfrm>
          <a:prstGeom prst="rect">
            <a:avLst/>
          </a:prstGeom>
          <a:noFill/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/>
              <a:t> </a:t>
            </a:r>
            <a:endParaRPr lang="en-US" sz="7200" b="1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proportion is a statement of equality between two ratios.</a:t>
            </a:r>
          </a:p>
          <a:p>
            <a:pPr>
              <a:buNone/>
            </a:pPr>
            <a:r>
              <a:rPr lang="en-US" dirty="0" smtClean="0"/>
              <a:t>  e.g. 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If 12 donuts cost $3.60, how much do 4 donuts cost.                         </a:t>
            </a:r>
          </a:p>
          <a:p>
            <a:pPr>
              <a:buNone/>
            </a:pPr>
            <a:r>
              <a:rPr lang="en-US" dirty="0" smtClean="0"/>
              <a:t>						so 12x = 14.40</a:t>
            </a:r>
          </a:p>
          <a:p>
            <a:pPr>
              <a:buNone/>
            </a:pPr>
            <a:r>
              <a:rPr lang="en-US" dirty="0" smtClean="0"/>
              <a:t>							x = $1.20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4600" y="457200"/>
            <a:ext cx="38656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Proportions</a:t>
            </a:r>
            <a:endParaRPr lang="en-US" sz="6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2667000"/>
            <a:ext cx="1352550" cy="11049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4419600"/>
            <a:ext cx="1704975" cy="1114425"/>
          </a:xfrm>
          <a:prstGeom prst="rect">
            <a:avLst/>
          </a:prstGeom>
          <a:noFill/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Factors and Prime #’s </a:t>
            </a:r>
            <a:endParaRPr lang="en-US" sz="7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factor</a:t>
            </a:r>
            <a:r>
              <a:rPr lang="en-US" dirty="0" smtClean="0"/>
              <a:t> is a number that divides evenly into another number. </a:t>
            </a:r>
          </a:p>
          <a:p>
            <a:pPr>
              <a:buNone/>
            </a:pPr>
            <a:r>
              <a:rPr lang="en-US" dirty="0" smtClean="0"/>
              <a:t>	e.g. 1,2,3,4,6,and 12 are factors of 12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</a:t>
            </a:r>
            <a:r>
              <a:rPr lang="en-US" u="sng" dirty="0" smtClean="0"/>
              <a:t>prime</a:t>
            </a:r>
            <a:r>
              <a:rPr lang="en-US" dirty="0" smtClean="0"/>
              <a:t> number is any natural number besides 1 that is divisible only by 1 and itself.</a:t>
            </a:r>
          </a:p>
          <a:p>
            <a:pPr>
              <a:buNone/>
            </a:pPr>
            <a:r>
              <a:rPr lang="en-US" dirty="0" smtClean="0"/>
              <a:t>	e.g. 2,3,5,7,11,13,17, and 19 are all prime #’s.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/>
              <a:t>Multiplying/Dividing Fractions</a:t>
            </a:r>
            <a:endParaRPr lang="en-US" sz="48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Multiplying fractions does not require a common denominator.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divide fractions, simply multiply by the reciprocal of the divisor</a:t>
            </a:r>
          </a:p>
          <a:p>
            <a:endParaRPr lang="en-US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2362200"/>
            <a:ext cx="5692952" cy="952500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4794902"/>
            <a:ext cx="3848100" cy="1126474"/>
          </a:xfrm>
          <a:prstGeom prst="rect">
            <a:avLst/>
          </a:prstGeom>
          <a:noFill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892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Percentage Problems</a:t>
            </a:r>
            <a:endParaRPr lang="en-US" sz="54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percent problems have the same three components: </a:t>
            </a:r>
            <a:r>
              <a:rPr lang="en-US" i="1" dirty="0" smtClean="0"/>
              <a:t>is, of, and %.  </a:t>
            </a:r>
            <a:r>
              <a:rPr lang="en-US" dirty="0" smtClean="0"/>
              <a:t>One of those three is always the unknown variable.</a:t>
            </a:r>
          </a:p>
          <a:p>
            <a:pPr>
              <a:buNone/>
            </a:pPr>
            <a:r>
              <a:rPr lang="en-US" dirty="0" smtClean="0"/>
              <a:t>	“What is x% of that?”</a:t>
            </a:r>
          </a:p>
          <a:p>
            <a:pPr>
              <a:buNone/>
            </a:pPr>
            <a:r>
              <a:rPr lang="en-US" dirty="0" smtClean="0"/>
              <a:t>	“This is what percent of that?”</a:t>
            </a:r>
          </a:p>
          <a:p>
            <a:pPr>
              <a:buNone/>
            </a:pPr>
            <a:r>
              <a:rPr lang="en-US" dirty="0" smtClean="0"/>
              <a:t>	“This is x% of what?”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Percents</a:t>
            </a:r>
            <a:endParaRPr lang="en-US" sz="54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method to solve percent problems is to use the following proportion: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e.g. What number is 20% of 25?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			therefore 100x = 500 and x = 5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2286000"/>
            <a:ext cx="1524000" cy="936625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39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4267200"/>
            <a:ext cx="1524000" cy="8604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/>
              <a:t/>
            </a:r>
            <a:br>
              <a:rPr lang="en-US" sz="6000" dirty="0" smtClean="0"/>
            </a:br>
            <a:endParaRPr lang="en-US" sz="7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2000" y="304800"/>
            <a:ext cx="7924800" cy="5821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Percent Change:</a:t>
            </a:r>
            <a:endParaRPr lang="en-US" sz="5400" dirty="0"/>
          </a:p>
          <a:p>
            <a:r>
              <a:rPr lang="en-US" sz="4000" dirty="0" smtClean="0"/>
              <a:t>Another common percent item is </a:t>
            </a:r>
            <a:r>
              <a:rPr lang="en-US" sz="4000" i="1" dirty="0" smtClean="0"/>
              <a:t>change in amount.</a:t>
            </a:r>
          </a:p>
          <a:p>
            <a:r>
              <a:rPr lang="en-US" sz="4000" dirty="0" smtClean="0"/>
              <a:t>Percent Change =</a:t>
            </a:r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e.g. An item increased from $3 to $5. What is the percent increase.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2743200"/>
            <a:ext cx="3603313" cy="1265238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417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5410200"/>
            <a:ext cx="2727325" cy="87630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Averages: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calculate an average (or mean), add together the quantities to be averaged, then divide that sum by the number of quantities added.</a:t>
            </a:r>
          </a:p>
          <a:p>
            <a:pPr>
              <a:buNone/>
            </a:pPr>
            <a:r>
              <a:rPr lang="en-US" dirty="0" smtClean="0"/>
              <a:t>		e.g.  The average of 3,7, and 8 is 6.</a:t>
            </a:r>
          </a:p>
          <a:p>
            <a:pPr>
              <a:buNone/>
            </a:pPr>
            <a:r>
              <a:rPr lang="en-US" dirty="0" smtClean="0"/>
              <a:t>				3+7+8 = 18, and 18÷3=6.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Missing Element </a:t>
            </a:r>
            <a:r>
              <a:rPr lang="en-US" dirty="0" smtClean="0"/>
              <a:t>of an average:</a:t>
            </a:r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up the average equation and solve for the unknown.</a:t>
            </a:r>
          </a:p>
          <a:p>
            <a:r>
              <a:rPr lang="en-US" dirty="0" smtClean="0"/>
              <a:t>e.g. The average score on four tests is 90. If 	three scores are 89, 92, and 94, what is the 	fourth score?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therefore :  275 + x = 360, so x = 85.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3962400"/>
            <a:ext cx="3513138" cy="860425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1317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Median and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median</a:t>
            </a:r>
            <a:r>
              <a:rPr lang="en-US" dirty="0" smtClean="0"/>
              <a:t> is the middle value of a number set when arranged in ascending order.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mode</a:t>
            </a:r>
            <a:r>
              <a:rPr lang="en-US" dirty="0" smtClean="0"/>
              <a:t> is the number that appears the most frequently.</a:t>
            </a:r>
          </a:p>
          <a:p>
            <a:pPr>
              <a:buNone/>
            </a:pPr>
            <a:r>
              <a:rPr lang="en-US" dirty="0" smtClean="0"/>
              <a:t>e.g. Find the median and mode of {5, 2, 3, 2, 8}</a:t>
            </a:r>
          </a:p>
          <a:p>
            <a:pPr>
              <a:buNone/>
            </a:pPr>
            <a:r>
              <a:rPr lang="en-US" dirty="0" smtClean="0"/>
              <a:t>	First, put the numbers in order – {2,2,3,5,8}</a:t>
            </a:r>
          </a:p>
          <a:p>
            <a:pPr>
              <a:buNone/>
            </a:pPr>
            <a:r>
              <a:rPr lang="en-US" dirty="0" smtClean="0"/>
              <a:t>	The median is 3 and the mode is 2.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ACT Breakdown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Pre-Algebra (23% of the test)</a:t>
            </a:r>
          </a:p>
          <a:p>
            <a:r>
              <a:rPr lang="en-US" dirty="0" smtClean="0"/>
              <a:t>Elementary Algebra (17% of the test)</a:t>
            </a:r>
          </a:p>
          <a:p>
            <a:r>
              <a:rPr lang="en-US" dirty="0" smtClean="0"/>
              <a:t>Intermediate Algebra (15% of the test)</a:t>
            </a:r>
          </a:p>
          <a:p>
            <a:r>
              <a:rPr lang="en-US" dirty="0" smtClean="0"/>
              <a:t>Coordinate Geometry (15% of the test)</a:t>
            </a:r>
          </a:p>
          <a:p>
            <a:r>
              <a:rPr lang="en-US" dirty="0" smtClean="0"/>
              <a:t>Plane Geometry (23% of test)</a:t>
            </a:r>
          </a:p>
          <a:p>
            <a:r>
              <a:rPr lang="en-US" dirty="0" smtClean="0"/>
              <a:t>Trigonometry (7% of test)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Counting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/>
          <a:lstStyle/>
          <a:p>
            <a:r>
              <a:rPr lang="en-US" dirty="0" smtClean="0"/>
              <a:t>To determine the number of ways that particular events can occur, multiply the number of ways that each event can occur.</a:t>
            </a:r>
          </a:p>
          <a:p>
            <a:r>
              <a:rPr lang="en-US" dirty="0" smtClean="0"/>
              <a:t>e.g. How many ways can you select one boy and one girl from a class of 15 girls and 13 boys.  Solution --  (15)(13) = 195 ways.</a:t>
            </a:r>
          </a:p>
          <a:p>
            <a:r>
              <a:rPr lang="en-US" dirty="0" smtClean="0"/>
              <a:t>e.g. How many ways can 5 students sit in a row with 5 chars?</a:t>
            </a:r>
          </a:p>
          <a:p>
            <a:pPr lvl="1">
              <a:buNone/>
            </a:pPr>
            <a:r>
              <a:rPr lang="en-US" dirty="0" smtClean="0"/>
              <a:t>		Solution – (5)(4)(3)(2)(1) = 120 ways.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Principle: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probability that an event will happen can be found from the fraction: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e.g. From the set { 1, 3, 6, 2, 8, 7, 9, 14, 11,15}, what is the probability that an even number is picked?</a:t>
            </a:r>
          </a:p>
          <a:p>
            <a:pPr>
              <a:buNone/>
            </a:pPr>
            <a:r>
              <a:rPr lang="en-US" dirty="0" smtClean="0"/>
              <a:t>		Solution -- </a:t>
            </a:r>
            <a:endParaRPr lang="en-US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2743200"/>
            <a:ext cx="5875338" cy="876300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5257800"/>
            <a:ext cx="1135063" cy="860425"/>
          </a:xfrm>
          <a:prstGeom prst="rect">
            <a:avLst/>
          </a:prstGeom>
          <a:noFill/>
        </p:spPr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1317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Timed Quizzes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have 5 minutes to complete each of the following questions (1 minute per problem).</a:t>
            </a:r>
          </a:p>
          <a:p>
            <a:r>
              <a:rPr lang="en-US" dirty="0" smtClean="0"/>
              <a:t>Show work and put your answer on your sheet.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1)</a:t>
            </a:r>
            <a:endParaRPr lang="en-US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8664809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838200"/>
            <a:ext cx="8952522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733800" y="152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2)</a:t>
            </a:r>
            <a:endParaRPr lang="en-US" sz="3600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</a:t>
            </a:r>
            <a:endParaRPr lang="en-US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801" y="1371600"/>
            <a:ext cx="8824319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4)</a:t>
            </a:r>
            <a:endParaRPr lang="en-US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1514264"/>
            <a:ext cx="8008603" cy="4657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5)</a:t>
            </a:r>
            <a:endParaRPr lang="en-US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09" y="1600200"/>
            <a:ext cx="847825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now time to check your answers with your group or with your teacher.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Shortly, you will be starting the second quiz.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</a:t>
            </a:r>
            <a:endParaRPr lang="en-US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7649987" cy="5008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your score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Colleges use it for determining admission.</a:t>
            </a:r>
          </a:p>
          <a:p>
            <a:r>
              <a:rPr lang="en-US" dirty="0" smtClean="0"/>
              <a:t>Colleges use it for determining course placement. (You could end up having to take a class for 0 credits….and still pay for it!)</a:t>
            </a:r>
          </a:p>
          <a:p>
            <a:r>
              <a:rPr lang="en-US" dirty="0" smtClean="0"/>
              <a:t>You can receive SCHOLARSHIPS and financial aide based on a combination of your GPA and ACT scores.</a:t>
            </a:r>
          </a:p>
          <a:p>
            <a:r>
              <a:rPr lang="en-US" dirty="0" smtClean="0"/>
              <a:t>It will be on your high school transcripts for 65 years!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</a:t>
            </a:r>
            <a:endParaRPr lang="en-US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566" y="1600200"/>
            <a:ext cx="8334796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3)</a:t>
            </a:r>
            <a:endParaRPr lang="en-US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0"/>
            <a:ext cx="7924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4)</a:t>
            </a:r>
            <a:endParaRPr lang="en-US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1371600"/>
            <a:ext cx="8429609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792162"/>
          </a:xfrm>
        </p:spPr>
        <p:txBody>
          <a:bodyPr/>
          <a:lstStyle/>
          <a:p>
            <a:r>
              <a:rPr lang="en-US" dirty="0" smtClean="0"/>
              <a:t>5)</a:t>
            </a:r>
            <a:endParaRPr lang="en-US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0981"/>
            <a:ext cx="8077200" cy="5406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now time to check your answers with your group or with your teacher.</a:t>
            </a:r>
          </a:p>
          <a:p>
            <a:endParaRPr lang="en-US" dirty="0" smtClean="0"/>
          </a:p>
          <a:p>
            <a:r>
              <a:rPr lang="en-US" dirty="0" smtClean="0"/>
              <a:t>Shortly, you will be starting your next quiz.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</a:t>
            </a:r>
            <a:endParaRPr lang="en-US" dirty="0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634" y="1600200"/>
            <a:ext cx="836676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</a:t>
            </a:r>
            <a:endParaRPr lang="en-US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185821" cy="512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</a:t>
            </a:r>
            <a:endParaRPr lang="en-US" dirty="0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8258"/>
            <a:ext cx="8295996" cy="4948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4)</a:t>
            </a:r>
            <a:endParaRPr lang="en-US" dirty="0"/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8602837" cy="516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5)</a:t>
            </a:r>
            <a:endParaRPr lang="en-US" dirty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461110"/>
            <a:ext cx="7377828" cy="5168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8800"/>
            <a:ext cx="9144000" cy="1470025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Pre – Algebra</a:t>
            </a:r>
            <a:br>
              <a:rPr lang="en-US" sz="6000" b="1" dirty="0" smtClean="0"/>
            </a:br>
            <a:r>
              <a:rPr lang="en-US" sz="6000" b="1" dirty="0" smtClean="0"/>
              <a:t>Skills Review</a:t>
            </a:r>
            <a:br>
              <a:rPr lang="en-US" sz="6000" b="1" dirty="0" smtClean="0"/>
            </a:br>
            <a:r>
              <a:rPr lang="en-US" sz="6000" b="1" dirty="0" smtClean="0"/>
              <a:t>and Quiz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962400"/>
            <a:ext cx="6400800" cy="1752600"/>
          </a:xfrm>
        </p:spPr>
        <p:txBody>
          <a:bodyPr/>
          <a:lstStyle/>
          <a:p>
            <a:pPr algn="l"/>
            <a:endParaRPr lang="en-US" dirty="0" smtClean="0"/>
          </a:p>
          <a:p>
            <a:pPr algn="l"/>
            <a:endParaRPr lang="en-US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finished the quiz. Please go over your answers with your teacher or your group.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229600" cy="5440363"/>
          </a:xfrm>
        </p:spPr>
        <p:txBody>
          <a:bodyPr>
            <a:normAutofit/>
          </a:bodyPr>
          <a:lstStyle/>
          <a:p>
            <a:r>
              <a:rPr lang="en-US" dirty="0" smtClean="0"/>
              <a:t>Real Numbers – all numbers on the number line including integers, decimals, fractions, and radical numbers.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Rational: can be written as the ratio of two numbers. e.g.,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Irrational: Can’t be written as the ratio of two integers.  e.g.,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3124200"/>
            <a:ext cx="2111375" cy="860425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1317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27326" y="5105400"/>
            <a:ext cx="1503437" cy="693738"/>
          </a:xfrm>
          <a:prstGeom prst="rect">
            <a:avLst/>
          </a:prstGeom>
          <a:noFill/>
        </p:spPr>
      </p:pic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998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Integers: positive or negative whole numbers.</a:t>
            </a:r>
          </a:p>
          <a:p>
            <a:pPr>
              <a:buNone/>
            </a:pPr>
            <a:r>
              <a:rPr lang="en-US" dirty="0" smtClean="0"/>
              <a:t>	…-2,-1,0,1,2..</a:t>
            </a:r>
          </a:p>
          <a:p>
            <a:r>
              <a:rPr lang="en-US" dirty="0" smtClean="0"/>
              <a:t>Whole numbers: numbers used for counting, 	plus the number zero.  0, 1, ,2, 3,…</a:t>
            </a:r>
          </a:p>
          <a:p>
            <a:r>
              <a:rPr lang="en-US" dirty="0" smtClean="0"/>
              <a:t>Natural numbers: the set of positive integers 	1, 2, 3, …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258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038600" y="2362200"/>
            <a:ext cx="215671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“=” means “is equal to”</a:t>
            </a:r>
          </a:p>
          <a:p>
            <a:r>
              <a:rPr lang="en-US" dirty="0" smtClean="0"/>
              <a:t>“≠” means “is not equal to”</a:t>
            </a:r>
          </a:p>
          <a:p>
            <a:r>
              <a:rPr lang="en-US" dirty="0" smtClean="0"/>
              <a:t>“&lt;” means “less than”</a:t>
            </a:r>
          </a:p>
          <a:p>
            <a:r>
              <a:rPr lang="en-US" dirty="0" smtClean="0"/>
              <a:t>“&gt;” means “greater than”</a:t>
            </a:r>
          </a:p>
          <a:p>
            <a:r>
              <a:rPr lang="en-US" dirty="0" smtClean="0"/>
              <a:t>“≤” means “less than or equal to”</a:t>
            </a:r>
          </a:p>
          <a:p>
            <a:r>
              <a:rPr lang="en-US" dirty="0" smtClean="0"/>
              <a:t>“≥” means “greater than or equal to”</a:t>
            </a:r>
          </a:p>
          <a:p>
            <a:r>
              <a:rPr lang="en-US" dirty="0" smtClean="0"/>
              <a:t>“l </a:t>
            </a:r>
            <a:r>
              <a:rPr lang="en-US" dirty="0" err="1" smtClean="0"/>
              <a:t>l</a:t>
            </a:r>
            <a:r>
              <a:rPr lang="en-US" dirty="0" smtClean="0"/>
              <a:t>” means absolute value (non-negative)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Miscellaneous Symbols: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r>
              <a:rPr lang="en-US" u="sng" dirty="0" smtClean="0"/>
              <a:t>Sum</a:t>
            </a:r>
            <a:r>
              <a:rPr lang="en-US" dirty="0" smtClean="0"/>
              <a:t> is adding and </a:t>
            </a:r>
            <a:r>
              <a:rPr lang="en-US" u="sng" dirty="0" smtClean="0"/>
              <a:t>difference</a:t>
            </a:r>
            <a:r>
              <a:rPr lang="en-US" dirty="0" smtClean="0"/>
              <a:t> is subtracting. While </a:t>
            </a:r>
            <a:r>
              <a:rPr lang="en-US" u="sng" dirty="0" smtClean="0"/>
              <a:t>product</a:t>
            </a:r>
            <a:r>
              <a:rPr lang="en-US" dirty="0" smtClean="0"/>
              <a:t> is multiplying, </a:t>
            </a:r>
            <a:r>
              <a:rPr lang="en-US" u="sng" dirty="0" smtClean="0"/>
              <a:t>quotient</a:t>
            </a:r>
            <a:r>
              <a:rPr lang="en-US" dirty="0" smtClean="0"/>
              <a:t> is dividing. The </a:t>
            </a:r>
            <a:r>
              <a:rPr lang="en-US" u="sng" dirty="0" smtClean="0"/>
              <a:t>remainder</a:t>
            </a:r>
            <a:r>
              <a:rPr lang="en-US" dirty="0" smtClean="0"/>
              <a:t> is the number remaining after one number is divided into another number.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sum</a:t>
            </a:r>
            <a:r>
              <a:rPr lang="en-US" dirty="0" smtClean="0"/>
              <a:t> of 2 and 3 is 5.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difference</a:t>
            </a:r>
            <a:r>
              <a:rPr lang="en-US" dirty="0" smtClean="0"/>
              <a:t> between 5 and 2 is 3.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quotient</a:t>
            </a:r>
            <a:r>
              <a:rPr lang="en-US" dirty="0" smtClean="0"/>
              <a:t> of 6 divided by 2 is 3.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remainder</a:t>
            </a:r>
            <a:r>
              <a:rPr lang="en-US" dirty="0" smtClean="0"/>
              <a:t> of 7 divided by 3 is 1.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Terms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Adding and Subtracting Fractions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have a common denominator.</a:t>
            </a:r>
          </a:p>
          <a:p>
            <a:pPr>
              <a:buNone/>
            </a:pPr>
            <a:r>
              <a:rPr lang="en-US" dirty="0" smtClean="0"/>
              <a:t>	e.g. 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If there are not common denominators, you must first find them.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must be turned into   </a:t>
            </a:r>
            <a:endParaRPr lang="en-US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2133600"/>
            <a:ext cx="2105025" cy="112395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3810000"/>
            <a:ext cx="2266950" cy="1162050"/>
          </a:xfrm>
          <a:prstGeom prst="rect">
            <a:avLst/>
          </a:prstGeom>
          <a:noFill/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1619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5029200"/>
            <a:ext cx="2857500" cy="1104900"/>
          </a:xfrm>
          <a:prstGeom prst="rect">
            <a:avLst/>
          </a:prstGeom>
          <a:noFill/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2195</TotalTime>
  <Words>935</Words>
  <Application>Microsoft Office PowerPoint</Application>
  <PresentationFormat>On-screen Show (4:3)</PresentationFormat>
  <Paragraphs>144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About the Math ACT</vt:lpstr>
      <vt:lpstr>Math ACT Breakdown</vt:lpstr>
      <vt:lpstr>Why is your score important?</vt:lpstr>
      <vt:lpstr>Pre – Algebra Skills Review and Quiz</vt:lpstr>
      <vt:lpstr> </vt:lpstr>
      <vt:lpstr>Slide 6</vt:lpstr>
      <vt:lpstr>Miscellaneous Symbols:</vt:lpstr>
      <vt:lpstr>Terms</vt:lpstr>
      <vt:lpstr>Adding and Subtracting Fractions</vt:lpstr>
      <vt:lpstr>Ratios</vt:lpstr>
      <vt:lpstr> </vt:lpstr>
      <vt:lpstr>Factors and Prime #’s </vt:lpstr>
      <vt:lpstr>Multiplying/Dividing Fractions</vt:lpstr>
      <vt:lpstr>Percentage Problems</vt:lpstr>
      <vt:lpstr>Percents</vt:lpstr>
      <vt:lpstr> </vt:lpstr>
      <vt:lpstr>Averages:</vt:lpstr>
      <vt:lpstr>Missing Element of an average: </vt:lpstr>
      <vt:lpstr>Median and Mode</vt:lpstr>
      <vt:lpstr>Counting Principle</vt:lpstr>
      <vt:lpstr>Probability Principle:</vt:lpstr>
      <vt:lpstr>Timed Quizzes</vt:lpstr>
      <vt:lpstr>1)</vt:lpstr>
      <vt:lpstr>Slide 24</vt:lpstr>
      <vt:lpstr>3)</vt:lpstr>
      <vt:lpstr>4)</vt:lpstr>
      <vt:lpstr>5)</vt:lpstr>
      <vt:lpstr>Answers</vt:lpstr>
      <vt:lpstr>1)</vt:lpstr>
      <vt:lpstr>2)</vt:lpstr>
      <vt:lpstr>3)</vt:lpstr>
      <vt:lpstr>4)</vt:lpstr>
      <vt:lpstr>5)</vt:lpstr>
      <vt:lpstr>Slide 34</vt:lpstr>
      <vt:lpstr>1)</vt:lpstr>
      <vt:lpstr>2)</vt:lpstr>
      <vt:lpstr>3)</vt:lpstr>
      <vt:lpstr>4)</vt:lpstr>
      <vt:lpstr>5)</vt:lpstr>
      <vt:lpstr>Slide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ENGAGEMENT</dc:title>
  <dc:creator>Me</dc:creator>
  <cp:lastModifiedBy>brucinski</cp:lastModifiedBy>
  <cp:revision>189</cp:revision>
  <dcterms:created xsi:type="dcterms:W3CDTF">2009-12-18T00:28:07Z</dcterms:created>
  <dcterms:modified xsi:type="dcterms:W3CDTF">2011-01-12T17:32:45Z</dcterms:modified>
</cp:coreProperties>
</file>